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1"/>
  </p:notesMasterIdLst>
  <p:sldIdLst>
    <p:sldId id="267" r:id="rId2"/>
    <p:sldId id="313" r:id="rId3"/>
    <p:sldId id="307" r:id="rId4"/>
    <p:sldId id="308" r:id="rId5"/>
    <p:sldId id="289" r:id="rId6"/>
    <p:sldId id="290" r:id="rId7"/>
    <p:sldId id="297" r:id="rId8"/>
    <p:sldId id="298" r:id="rId9"/>
    <p:sldId id="299" r:id="rId10"/>
    <p:sldId id="293" r:id="rId11"/>
    <p:sldId id="294" r:id="rId12"/>
    <p:sldId id="300" r:id="rId13"/>
    <p:sldId id="296" r:id="rId14"/>
    <p:sldId id="305" r:id="rId15"/>
    <p:sldId id="303" r:id="rId16"/>
    <p:sldId id="304" r:id="rId17"/>
    <p:sldId id="309" r:id="rId18"/>
    <p:sldId id="306" r:id="rId19"/>
    <p:sldId id="311" r:id="rId20"/>
    <p:sldId id="310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4" r:id="rId29"/>
    <p:sldId id="323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>
        <p:scale>
          <a:sx n="50" d="100"/>
          <a:sy n="50" d="100"/>
        </p:scale>
        <p:origin x="-91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9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18"/>
    </p:cViewPr>
  </p:sorterViewPr>
  <p:notesViewPr>
    <p:cSldViewPr>
      <p:cViewPr varScale="1">
        <p:scale>
          <a:sx n="45" d="100"/>
          <a:sy n="45" d="100"/>
        </p:scale>
        <p:origin x="-2309" y="-6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5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6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7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947D51-4C0F-4BAE-A5A3-615890010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05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03538-9D63-4AD7-AF01-4622023E7337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58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Activity:  Alliteration group game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5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6" name="Picture 4" descr="A:\minispir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pPr>
              <a:defRPr/>
            </a:pPr>
            <a:fld id="{79F93734-801B-4BF0-8954-9184B9698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A1BE2-F820-4242-915C-41EF6F44C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6CC34-77A7-4CA3-9824-D0C21BE52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B3656-5C1D-43AE-AE40-AF841590B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99EB6-8477-41C8-A879-BA3DB6747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92719-4746-4CB8-99AE-740A8C5DC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889CB-D3D1-4CA3-87A3-99C0BC60D2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901B4-192A-4498-B604-4127B4FA2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9EE69-E3B9-4380-A6D3-372936865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B5666-65F9-4828-B96E-F6E43D923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81EB5-5D5C-4127-A311-AE44312B1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824D5-F85C-4E11-9B1C-73BE5F3A1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30729" name="Picture 4" descr="A:\minispir.GIF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3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2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2787859-5D80-4F29-AA55-A78CE5A9AD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5.jpeg"/><Relationship Id="rId4" Type="http://schemas.openxmlformats.org/officeDocument/2006/relationships/oleObject" Target="../embeddings/oleObject1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2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23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1143000"/>
          </a:xfrm>
        </p:spPr>
        <p:txBody>
          <a:bodyPr/>
          <a:lstStyle/>
          <a:p>
            <a:r>
              <a:rPr lang="en-US" dirty="0" smtClean="0"/>
              <a:t>FIGURATIVE</a:t>
            </a:r>
            <a:br>
              <a:rPr lang="en-US" dirty="0" smtClean="0"/>
            </a:br>
            <a:r>
              <a:rPr lang="en-US" dirty="0" smtClean="0"/>
              <a:t>LANGUAGE</a:t>
            </a:r>
          </a:p>
        </p:txBody>
      </p:sp>
      <p:pic>
        <p:nvPicPr>
          <p:cNvPr id="32772" name="Picture 4" descr="C:\Program Files\Common Files\Microsoft Shared\Clipart\cagcat50\NA0106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5486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PERSONIFICATION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2667000" cy="2819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An animal or a thing given the abilities  or characteristics of people.</a:t>
            </a:r>
          </a:p>
        </p:txBody>
      </p:sp>
      <p:graphicFrame>
        <p:nvGraphicFramePr>
          <p:cNvPr id="24578" name="Object 6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4578" name="Clip" r:id="rId3" imgW="1579680" imgH="2286720" progId="">
              <p:embed/>
            </p:oleObj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48200" y="1887252"/>
            <a:ext cx="36576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My Town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by Sharon Hendricks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The </a:t>
            </a:r>
            <a:r>
              <a:rPr kumimoji="0" lang="en-US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leaves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on the ground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danced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in the wind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The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brook sang 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merrily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as it went on its way.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The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fence posts gossiped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and watched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cars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go by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which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winked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at each other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just to say hi.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The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traffic lights yelled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”Stop, slow, go!”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The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tires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gripped the road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as if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clinging to life.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Stars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in the sky blinked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and </a:t>
            </a:r>
            <a:r>
              <a:rPr kumimoji="0" lang="en-US" sz="1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winked</a:t>
            </a: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 out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cs typeface="Arial" pitchFamily="34" charset="0"/>
              </a:rPr>
              <a:t>While the hail was as sharp as a knife.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SYMBOLISM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4495800" cy="2438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When a person, place, thing, or event that has meaning in itself.  It represents, or stands for, something else.</a:t>
            </a:r>
          </a:p>
        </p:txBody>
      </p:sp>
      <p:graphicFrame>
        <p:nvGraphicFramePr>
          <p:cNvPr id="26626" name="Object 5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6626" name="Clip" r:id="rId3" imgW="1579680" imgH="2286720" progId="">
              <p:embed/>
            </p:oleObj>
          </a:graphicData>
        </a:graphic>
      </p:graphicFrame>
      <p:pic>
        <p:nvPicPr>
          <p:cNvPr id="26630" name="Picture 6" descr="C:\Program Files\Microsoft Office\Clipart\standard\stddir4\SO00962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752600"/>
            <a:ext cx="14208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C:\Program Files\Microsoft Office\Clipart\standard\stddir1\AN02608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810000"/>
            <a:ext cx="183673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C:\Program Files\Microsoft Office\Clipart\Pub60Cor\SO00190_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4572000"/>
            <a:ext cx="206375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ALLUSION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A reference  to something famous without  an explanation.  The reader is expected to already know about it.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752600"/>
            <a:ext cx="3810000" cy="30480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i="1" dirty="0" smtClean="0">
                <a:latin typeface="Bradley Hand ITC" pitchFamily="66" charset="0"/>
              </a:rPr>
              <a:t>A tunnel walled and overlaid</a:t>
            </a:r>
          </a:p>
          <a:p>
            <a:pPr>
              <a:buFont typeface="Monotype Sorts" pitchFamily="2" charset="2"/>
              <a:buNone/>
            </a:pPr>
            <a:r>
              <a:rPr lang="en-US" sz="2000" i="1" dirty="0" smtClean="0">
                <a:latin typeface="Bradley Hand ITC" pitchFamily="66" charset="0"/>
              </a:rPr>
              <a:t>With dazzling crystal:  we had read </a:t>
            </a:r>
          </a:p>
          <a:p>
            <a:pPr>
              <a:buFont typeface="Monotype Sorts" pitchFamily="2" charset="2"/>
              <a:buNone/>
            </a:pPr>
            <a:r>
              <a:rPr lang="en-US" sz="2000" i="1" dirty="0" smtClean="0">
                <a:latin typeface="Bradley Hand ITC" pitchFamily="66" charset="0"/>
              </a:rPr>
              <a:t>Of rare </a:t>
            </a:r>
            <a:r>
              <a:rPr lang="en-US" sz="2000" i="1" u="sng" dirty="0" smtClean="0">
                <a:latin typeface="Bradley Hand ITC" pitchFamily="66" charset="0"/>
              </a:rPr>
              <a:t>Aladdin’s wondrous cave</a:t>
            </a:r>
            <a:r>
              <a:rPr lang="en-US" sz="2000" i="1" dirty="0" smtClean="0">
                <a:latin typeface="Bradley Hand ITC" pitchFamily="66" charset="0"/>
              </a:rPr>
              <a:t>,</a:t>
            </a:r>
          </a:p>
          <a:p>
            <a:pPr>
              <a:buFont typeface="Monotype Sorts" pitchFamily="2" charset="2"/>
              <a:buNone/>
            </a:pPr>
            <a:r>
              <a:rPr lang="en-US" sz="2000" i="1" dirty="0" smtClean="0">
                <a:latin typeface="Bradley Hand ITC" pitchFamily="66" charset="0"/>
              </a:rPr>
              <a:t>And to our own his name we gave.</a:t>
            </a:r>
          </a:p>
          <a:p>
            <a:pPr algn="r">
              <a:buFont typeface="Monotype Sorts" pitchFamily="2" charset="2"/>
              <a:buNone/>
            </a:pPr>
            <a:r>
              <a:rPr lang="en-US" sz="1600" dirty="0" smtClean="0">
                <a:latin typeface="Bradley Hand ITC" pitchFamily="66" charset="0"/>
              </a:rPr>
              <a:t>	-From “Snowbound”</a:t>
            </a:r>
          </a:p>
          <a:p>
            <a:pPr algn="r">
              <a:buFont typeface="Monotype Sorts" pitchFamily="2" charset="2"/>
              <a:buNone/>
            </a:pPr>
            <a:r>
              <a:rPr lang="en-US" sz="1600" dirty="0" smtClean="0">
                <a:latin typeface="Bradley Hand ITC" pitchFamily="66" charset="0"/>
              </a:rPr>
              <a:t>	John Greenleaf Whittier</a:t>
            </a:r>
          </a:p>
        </p:txBody>
      </p:sp>
      <p:graphicFrame>
        <p:nvGraphicFramePr>
          <p:cNvPr id="27650" name="Object 5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7650" name="Clip" r:id="rId3" imgW="1579680" imgH="2286720" progId="">
              <p:embed/>
            </p:oleObj>
          </a:graphicData>
        </a:graphic>
      </p:graphicFrame>
      <p:pic>
        <p:nvPicPr>
          <p:cNvPr id="2" name="Picture 4" descr="http://farm2.static.flickr.com/1346/1400178202_162a150dc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191000"/>
            <a:ext cx="3276600" cy="2182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Language that appeals to the senses.</a:t>
            </a: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Most images are visual, but they can also appeal to the senses of sound, touch, taste, or smell.</a:t>
            </a:r>
          </a:p>
          <a:p>
            <a:endParaRPr lang="en-US" dirty="0" smtClean="0"/>
          </a:p>
          <a:p>
            <a:pPr>
              <a:buFont typeface="Monotype Sorts" pitchFamily="2" charset="2"/>
              <a:buNone/>
            </a:pPr>
            <a:endParaRPr lang="en-US" dirty="0" smtClean="0"/>
          </a:p>
        </p:txBody>
      </p:sp>
      <p:graphicFrame>
        <p:nvGraphicFramePr>
          <p:cNvPr id="28674" name="Object 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8674" name="Clip" r:id="rId3" imgW="1579680" imgH="2286720" progId="">
              <p:embed/>
            </p:oleObj>
          </a:graphicData>
        </a:graphic>
      </p:graphicFrame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743200" y="4191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9601200" y="4267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657600" y="4114800"/>
            <a:ext cx="5105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>
                <a:latin typeface="Bradley Hand ITC" pitchFamily="66" charset="0"/>
              </a:rPr>
              <a:t>then with cracked hands that ached</a:t>
            </a:r>
          </a:p>
          <a:p>
            <a:pPr>
              <a:spcBef>
                <a:spcPct val="50000"/>
              </a:spcBef>
            </a:pPr>
            <a:r>
              <a:rPr lang="en-US" i="1" dirty="0">
                <a:latin typeface="Bradley Hand ITC" pitchFamily="66" charset="0"/>
              </a:rPr>
              <a:t>from labor in the weekday weather . . .</a:t>
            </a:r>
          </a:p>
          <a:p>
            <a:pPr algn="r">
              <a:spcBef>
                <a:spcPct val="50000"/>
              </a:spcBef>
            </a:pPr>
            <a:r>
              <a:rPr lang="en-US" dirty="0">
                <a:latin typeface="Bradley Hand ITC" pitchFamily="66" charset="0"/>
              </a:rPr>
              <a:t>from</a:t>
            </a:r>
            <a:r>
              <a:rPr lang="en-US" i="1" dirty="0">
                <a:latin typeface="Bradley Hand ITC" pitchFamily="66" charset="0"/>
              </a:rPr>
              <a:t>  “Those Winter Sundays”</a:t>
            </a:r>
          </a:p>
        </p:txBody>
      </p:sp>
      <p:pic>
        <p:nvPicPr>
          <p:cNvPr id="8" name="Picture 7" descr="cracked hands.jpg"/>
          <p:cNvPicPr>
            <a:picLocks noChangeAspect="1"/>
          </p:cNvPicPr>
          <p:nvPr/>
        </p:nvPicPr>
        <p:blipFill>
          <a:blip r:embed="rId4" cstate="print"/>
          <a:srcRect r="28000"/>
          <a:stretch>
            <a:fillRect/>
          </a:stretch>
        </p:blipFill>
        <p:spPr>
          <a:xfrm>
            <a:off x="1447800" y="4191000"/>
            <a:ext cx="210312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IRONY</a:t>
            </a:r>
            <a:endParaRPr lang="en-US" dirty="0"/>
          </a:p>
        </p:txBody>
      </p:sp>
      <p:pic>
        <p:nvPicPr>
          <p:cNvPr id="31746" name="Picture 2" descr="K:\My Pictures\Poetry\WhatIron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76400"/>
            <a:ext cx="2829733" cy="213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18288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Irony is words use in a way that is not the same as the literal meaning</a:t>
            </a:r>
          </a:p>
          <a:p>
            <a:endParaRPr lang="en-US" sz="3200" b="1" dirty="0" smtClean="0">
              <a:latin typeface="Bradley Hand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You don’t get what you expect.</a:t>
            </a:r>
            <a:endParaRPr lang="en-US" sz="3200" b="1" dirty="0">
              <a:latin typeface="Bradley Hand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3962400"/>
            <a:ext cx="342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adley Hand ITC" pitchFamily="66" charset="0"/>
              </a:rPr>
              <a:t>A smoking gun in the hand of a skeleton wearing a pro-life T-shirt is ironic because of the conflicting ideas of live and death in the image.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PARADOX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200400" cy="4648200"/>
          </a:xfrm>
        </p:spPr>
        <p:txBody>
          <a:bodyPr/>
          <a:lstStyle/>
          <a:p>
            <a:pPr algn="ctr">
              <a:buNone/>
            </a:pPr>
            <a:r>
              <a:rPr lang="en-US" sz="2000" b="1" dirty="0" smtClean="0">
                <a:latin typeface="Bradley Hand ITC" pitchFamily="66" charset="0"/>
                <a:cs typeface="Arial" pitchFamily="34" charset="0"/>
              </a:rPr>
              <a:t>The Same</a:t>
            </a:r>
          </a:p>
          <a:p>
            <a:pPr algn="ctr">
              <a:buNone/>
            </a:pPr>
            <a:r>
              <a:rPr lang="en-US" sz="2000" b="1" dirty="0" smtClean="0">
                <a:latin typeface="Bradley Hand ITC" pitchFamily="66" charset="0"/>
                <a:cs typeface="Arial" pitchFamily="34" charset="0"/>
              </a:rPr>
              <a:t>By Francisco S. Alarcon</a:t>
            </a:r>
          </a:p>
          <a:p>
            <a:pPr algn="ctr">
              <a:buNone/>
            </a:pPr>
            <a:r>
              <a:rPr lang="en-US" sz="2400" b="1" dirty="0" smtClean="0">
                <a:latin typeface="Bradley Hand ITC" pitchFamily="66" charset="0"/>
                <a:cs typeface="Arial" pitchFamily="34" charset="0"/>
              </a:rPr>
              <a:t>we</a:t>
            </a:r>
            <a:r>
              <a:rPr lang="en-US" sz="2400" dirty="0" smtClean="0">
                <a:latin typeface="Bradley Hand ITC" pitchFamily="66" charset="0"/>
                <a:cs typeface="Arial" pitchFamily="34" charset="0"/>
              </a:rPr>
              <a:t> are all</a:t>
            </a:r>
          </a:p>
          <a:p>
            <a:pPr algn="ctr">
              <a:buNone/>
            </a:pPr>
            <a:r>
              <a:rPr lang="en-US" sz="2400" dirty="0" smtClean="0">
                <a:latin typeface="Bradley Hand ITC" pitchFamily="66" charset="0"/>
                <a:cs typeface="Arial" pitchFamily="34" charset="0"/>
              </a:rPr>
              <a:t>the </a:t>
            </a:r>
            <a:r>
              <a:rPr lang="en-US" sz="2400" b="1" dirty="0" smtClean="0">
                <a:latin typeface="Bradley Hand ITC" pitchFamily="66" charset="0"/>
                <a:cs typeface="Arial" pitchFamily="34" charset="0"/>
              </a:rPr>
              <a:t>same</a:t>
            </a:r>
          </a:p>
          <a:p>
            <a:pPr algn="ctr">
              <a:buNone/>
            </a:pPr>
            <a:endParaRPr lang="en-US" sz="1200" dirty="0" smtClean="0">
              <a:solidFill>
                <a:schemeClr val="bg2">
                  <a:lumMod val="50000"/>
                </a:schemeClr>
              </a:solidFill>
              <a:latin typeface="Bradley Hand ITC" pitchFamily="66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Bradley Hand ITC" pitchFamily="66" charset="0"/>
                <a:cs typeface="Arial" pitchFamily="34" charset="0"/>
              </a:rPr>
              <a:t>like pebbles </a:t>
            </a:r>
          </a:p>
          <a:p>
            <a:pPr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Bradley Hand ITC" pitchFamily="66" charset="0"/>
                <a:cs typeface="Arial" pitchFamily="34" charset="0"/>
              </a:rPr>
              <a:t>in a riverbed</a:t>
            </a:r>
          </a:p>
          <a:p>
            <a:pPr algn="ctr">
              <a:buNone/>
            </a:pPr>
            <a:endParaRPr lang="en-US" sz="1200" dirty="0" smtClean="0">
              <a:latin typeface="Bradley Hand ITC" pitchFamily="66" charset="0"/>
              <a:cs typeface="Arial" pitchFamily="34" charset="0"/>
            </a:endParaRPr>
          </a:p>
          <a:p>
            <a:pPr algn="ctr">
              <a:buNone/>
            </a:pPr>
            <a:r>
              <a:rPr lang="en-US" sz="2400" dirty="0" smtClean="0">
                <a:latin typeface="Bradley Hand ITC" pitchFamily="66" charset="0"/>
                <a:cs typeface="Arial" pitchFamily="34" charset="0"/>
              </a:rPr>
              <a:t>each of </a:t>
            </a:r>
            <a:r>
              <a:rPr lang="en-US" sz="2400" b="1" dirty="0" smtClean="0">
                <a:latin typeface="Bradley Hand ITC" pitchFamily="66" charset="0"/>
                <a:cs typeface="Arial" pitchFamily="34" charset="0"/>
              </a:rPr>
              <a:t>us</a:t>
            </a:r>
          </a:p>
          <a:p>
            <a:pPr algn="ctr">
              <a:buNone/>
            </a:pPr>
            <a:r>
              <a:rPr lang="en-US" sz="2400" dirty="0" smtClean="0">
                <a:latin typeface="Bradley Hand ITC" pitchFamily="66" charset="0"/>
                <a:cs typeface="Arial" pitchFamily="34" charset="0"/>
              </a:rPr>
              <a:t>so </a:t>
            </a:r>
            <a:r>
              <a:rPr lang="en-US" sz="2400" b="1" dirty="0" smtClean="0">
                <a:latin typeface="Bradley Hand ITC" pitchFamily="66" charset="0"/>
                <a:cs typeface="Arial" pitchFamily="34" charset="0"/>
              </a:rPr>
              <a:t>different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30722" name="Object 5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30722" name="Clip" r:id="rId3" imgW="1579680" imgH="2286720" progId="">
              <p:embed/>
            </p:oleObj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Words that lead to a </a:t>
            </a:r>
            <a:r>
              <a:rPr lang="en-US" sz="3200" b="1" dirty="0" smtClean="0">
                <a:latin typeface="Bradley Hand ITC" pitchFamily="66" charset="0"/>
              </a:rPr>
              <a:t>contradiction circle</a:t>
            </a:r>
            <a:endParaRPr lang="en-US" sz="3200" b="1" dirty="0">
              <a:latin typeface="Bradley Hand ITC" pitchFamily="66" charset="0"/>
            </a:endParaRPr>
          </a:p>
        </p:txBody>
      </p:sp>
      <p:pic>
        <p:nvPicPr>
          <p:cNvPr id="30728" name="Picture 8" descr="https://encrypted-tbn3.gstatic.com/images?q=tbn:ANd9GcQxc4SpdIki1oex14yps24assU44_2EqGYf1YHXfqX9GBg0XbNTU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505200"/>
            <a:ext cx="2362200" cy="2976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OXYMORON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724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latin typeface="Bradley Hand ITC" pitchFamily="66" charset="0"/>
              </a:rPr>
              <a:t>An oxymoron is a combination of words that contradict each other but somehow make sense</a:t>
            </a:r>
            <a:r>
              <a:rPr lang="en-US" b="1" dirty="0" smtClean="0">
                <a:latin typeface="Bradley Hand ITC" pitchFamily="66" charset="0"/>
              </a:rPr>
              <a:t>.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radley Hand ITC" pitchFamily="66" charset="0"/>
              </a:rPr>
              <a:t>Ex.  Pretty and ugly mean the opposite, but together they mean …</a:t>
            </a:r>
          </a:p>
          <a:p>
            <a:pPr algn="ctr">
              <a:buNone/>
            </a:pPr>
            <a:r>
              <a:rPr lang="en-US" dirty="0" smtClean="0">
                <a:latin typeface="Bradley Hand ITC" pitchFamily="66" charset="0"/>
              </a:rPr>
              <a:t>“Pretty Ugly”</a:t>
            </a:r>
          </a:p>
          <a:p>
            <a:endParaRPr lang="en-US" dirty="0"/>
          </a:p>
        </p:txBody>
      </p:sp>
      <p:pic>
        <p:nvPicPr>
          <p:cNvPr id="5" name="Picture 4" descr="pretty ugly.jpg"/>
          <p:cNvPicPr>
            <a:picLocks noChangeAspect="1"/>
          </p:cNvPicPr>
          <p:nvPr/>
        </p:nvPicPr>
        <p:blipFill>
          <a:blip r:embed="rId2" cstate="print"/>
          <a:srcRect b="15625"/>
          <a:stretch>
            <a:fillRect/>
          </a:stretch>
        </p:blipFill>
        <p:spPr>
          <a:xfrm>
            <a:off x="4953000" y="4038600"/>
            <a:ext cx="3711191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1752600"/>
            <a:ext cx="3048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 form of word play which suggests two or more meanings, by using multiple meanings of words, or of similar-sounding words, to be funny or make a point.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533400"/>
            <a:ext cx="259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PUN</a:t>
            </a:r>
            <a:endParaRPr lang="en-US" sz="4400" dirty="0"/>
          </a:p>
        </p:txBody>
      </p:sp>
      <p:pic>
        <p:nvPicPr>
          <p:cNvPr id="37890" name="Picture 2" descr="http://cbswzlx2.files.wordpress.com/2012/02/puns.jpg?w=4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6431" y="3429000"/>
            <a:ext cx="3521294" cy="28765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62600" y="2057400"/>
            <a:ext cx="27799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“nice to meet you”</a:t>
            </a:r>
          </a:p>
          <a:p>
            <a:r>
              <a:rPr lang="en-US" dirty="0" smtClean="0"/>
              <a:t>“so we can catch up”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APOSTROPHE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In literature, for the speaker to talk to someone who is not there, maybe dead, or a thing, as if able to talk with the speaker.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z="2000" dirty="0" smtClean="0">
                <a:latin typeface="Bradley Hand ITC" pitchFamily="66" charset="0"/>
              </a:rPr>
              <a:t>"The Star" </a:t>
            </a:r>
          </a:p>
          <a:p>
            <a:pPr>
              <a:buNone/>
            </a:pPr>
            <a:r>
              <a:rPr lang="en-US" sz="2000" dirty="0" smtClean="0">
                <a:latin typeface="Bradley Hand ITC" pitchFamily="66" charset="0"/>
              </a:rPr>
              <a:t>"Twinkle, twinkle, little star,</a:t>
            </a:r>
            <a:br>
              <a:rPr lang="en-US" sz="2000" dirty="0" smtClean="0">
                <a:latin typeface="Bradley Hand ITC" pitchFamily="66" charset="0"/>
              </a:rPr>
            </a:br>
            <a:r>
              <a:rPr lang="en-US" sz="2000" dirty="0" smtClean="0">
                <a:latin typeface="Bradley Hand ITC" pitchFamily="66" charset="0"/>
              </a:rPr>
              <a:t>How I wonder what you are.</a:t>
            </a:r>
            <a:br>
              <a:rPr lang="en-US" sz="2000" dirty="0" smtClean="0">
                <a:latin typeface="Bradley Hand ITC" pitchFamily="66" charset="0"/>
              </a:rPr>
            </a:br>
            <a:r>
              <a:rPr lang="en-US" sz="2000" dirty="0" smtClean="0">
                <a:latin typeface="Bradley Hand ITC" pitchFamily="66" charset="0"/>
              </a:rPr>
              <a:t>Up above the world so high,</a:t>
            </a:r>
            <a:br>
              <a:rPr lang="en-US" sz="2000" dirty="0" smtClean="0">
                <a:latin typeface="Bradley Hand ITC" pitchFamily="66" charset="0"/>
              </a:rPr>
            </a:br>
            <a:r>
              <a:rPr lang="en-US" sz="2000" dirty="0" smtClean="0">
                <a:latin typeface="Bradley Hand ITC" pitchFamily="66" charset="0"/>
              </a:rPr>
              <a:t>Like a diamond in the sky."</a:t>
            </a:r>
            <a:br>
              <a:rPr lang="en-US" sz="2000" dirty="0" smtClean="0">
                <a:latin typeface="Bradley Hand ITC" pitchFamily="66" charset="0"/>
              </a:rPr>
            </a:br>
            <a:r>
              <a:rPr lang="en-US" sz="2000" dirty="0" smtClean="0">
                <a:latin typeface="Bradley Hand ITC" pitchFamily="66" charset="0"/>
              </a:rPr>
              <a:t>-Jane Taylor, 1806</a:t>
            </a:r>
            <a:endParaRPr lang="en-US" sz="2000" dirty="0">
              <a:latin typeface="Bradley Hand ITC" pitchFamily="66" charset="0"/>
            </a:endParaRPr>
          </a:p>
        </p:txBody>
      </p:sp>
      <p:pic>
        <p:nvPicPr>
          <p:cNvPr id="38914" name="Picture 2" descr="http://www.slimybookworm.com/260-240-large/twinkle-twinkle-little-st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9624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METONYMY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 thing or concept is not called by its own name, but by the name of one of its parts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41986" name="Picture 2" descr="http://img1.etsystatic.com/000/0/6173438/il_fullxfull.25634394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70520" y="2438400"/>
            <a:ext cx="3130555" cy="39147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5486400"/>
            <a:ext cx="3813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Hand</a:t>
            </a:r>
            <a:r>
              <a:rPr lang="en-US" dirty="0" smtClean="0">
                <a:latin typeface="Bradley Hand ITC" pitchFamily="66" charset="0"/>
              </a:rPr>
              <a:t>s means </a:t>
            </a:r>
            <a:r>
              <a:rPr lang="en-US" b="1" dirty="0" smtClean="0">
                <a:latin typeface="Bradley Hand ITC" pitchFamily="66" charset="0"/>
              </a:rPr>
              <a:t>sailors</a:t>
            </a:r>
            <a:r>
              <a:rPr lang="en-US" dirty="0" smtClean="0">
                <a:latin typeface="Bradley Hand ITC" pitchFamily="66" charset="0"/>
              </a:rPr>
              <a:t> (men)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1473200" y="1828800"/>
          <a:ext cx="2843213" cy="4114800"/>
        </p:xfrm>
        <a:graphic>
          <a:graphicData uri="http://schemas.openxmlformats.org/presentationml/2006/ole">
            <p:oleObj spid="_x0000_s37890" name="Clip" r:id="rId3" imgW="1579680" imgH="2286720" progId="">
              <p:embed/>
            </p:oleObj>
          </a:graphicData>
        </a:graphic>
      </p:graphicFrame>
      <p:sp>
        <p:nvSpPr>
          <p:cNvPr id="10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A type of literature that expresses ideas, feelings, or tells a story  in a specific form, usually using lines and stanzas.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810000" cy="4343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figures of speech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poem/poetry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simile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metaphor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hyperbole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understatement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idiom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personification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sarcasm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allusion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symbolism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3810000" cy="2362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irony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paradox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oxymoron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apostrophe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Bradley Hand ITC" pitchFamily="66" charset="0"/>
              </a:rPr>
              <a:t>pun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Picture 1" descr="phot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3886438"/>
            <a:ext cx="3505200" cy="2267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SOUND DEVICES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3429000" y="3124200"/>
          <a:ext cx="2590800" cy="2438400"/>
        </p:xfrm>
        <a:graphic>
          <a:graphicData uri="http://schemas.openxmlformats.org/presentationml/2006/ole">
            <p:oleObj spid="_x0000_s56322" name="Clip" r:id="rId3" imgW="1818360" imgH="1749600" progId="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ONOMATOPOEIA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Words that imitate the sound they are </a:t>
            </a:r>
            <a:r>
              <a:rPr lang="en-US" dirty="0" smtClean="0"/>
              <a:t>naming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</a:t>
            </a:r>
            <a:r>
              <a:rPr lang="en-US" dirty="0" smtClean="0"/>
              <a:t>BUZZ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OR sounds that imitate another sound</a:t>
            </a:r>
          </a:p>
          <a:p>
            <a:endParaRPr lang="en-US" dirty="0" smtClean="0"/>
          </a:p>
          <a:p>
            <a:pPr>
              <a:buFont typeface="Monotype Sorts" pitchFamily="2" charset="2"/>
              <a:buChar char=" "/>
            </a:pPr>
            <a:r>
              <a:rPr lang="en-US" dirty="0" smtClean="0"/>
              <a:t>      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57346" name="Clip" r:id="rId3" imgW="1579680" imgH="2286720" progId="">
              <p:embed/>
            </p:oleObj>
          </a:graphicData>
        </a:graphic>
      </p:graphicFrame>
      <p:graphicFrame>
        <p:nvGraphicFramePr>
          <p:cNvPr id="4099" name="Object 6"/>
          <p:cNvGraphicFramePr>
            <a:graphicFrameLocks noChangeAspect="1"/>
          </p:cNvGraphicFramePr>
          <p:nvPr/>
        </p:nvGraphicFramePr>
        <p:xfrm>
          <a:off x="4876800" y="2743200"/>
          <a:ext cx="1447800" cy="1371600"/>
        </p:xfrm>
        <a:graphic>
          <a:graphicData uri="http://schemas.openxmlformats.org/presentationml/2006/ole">
            <p:oleObj spid="_x0000_s57347" name="Clip" r:id="rId4" imgW="723618" imgH="771429" progId="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ALLITERATION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1219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Consonant sounds repeated at the beginnings of words</a:t>
            </a:r>
          </a:p>
          <a:p>
            <a:endParaRPr lang="en-US" dirty="0" smtClean="0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58370" name="Clip" r:id="rId4" imgW="1579680" imgH="2286720" progId="">
              <p:embed/>
            </p:oleObj>
          </a:graphicData>
        </a:graphic>
      </p:graphicFrame>
      <p:pic>
        <p:nvPicPr>
          <p:cNvPr id="58373" name="Picture 5" descr="http://3.bp.blogspot.com/_WsE6M_RjBIY/SLInXn6wTUI/AAAAAAAALkE/Zb_iiyIrRrA/s400/PeterPip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2514600"/>
            <a:ext cx="2971800" cy="3552825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295400" y="3200400"/>
            <a:ext cx="3657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1" u="sng" dirty="0" smtClean="0">
                <a:latin typeface="Bradley Hand ITC" pitchFamily="66" charset="0"/>
              </a:rPr>
              <a:t>P</a:t>
            </a:r>
            <a:r>
              <a:rPr lang="en-US" sz="4800" dirty="0" smtClean="0">
                <a:latin typeface="Bradley Hand ITC" pitchFamily="66" charset="0"/>
              </a:rPr>
              <a:t>eter </a:t>
            </a:r>
            <a:r>
              <a:rPr lang="en-US" sz="4800" b="1" i="1" u="sng" dirty="0" smtClean="0">
                <a:latin typeface="Bradley Hand ITC" pitchFamily="66" charset="0"/>
              </a:rPr>
              <a:t>P</a:t>
            </a:r>
            <a:r>
              <a:rPr lang="en-US" sz="4800" dirty="0" smtClean="0">
                <a:latin typeface="Bradley Hand ITC" pitchFamily="66" charset="0"/>
              </a:rPr>
              <a:t>iper</a:t>
            </a:r>
            <a:r>
              <a:rPr lang="en-US" sz="4800" b="1" i="1" u="sng" dirty="0" smtClean="0">
                <a:latin typeface="Bradley Hand ITC" pitchFamily="66" charset="0"/>
              </a:rPr>
              <a:t> p</a:t>
            </a:r>
            <a:r>
              <a:rPr lang="en-US" sz="4800" dirty="0" smtClean="0">
                <a:latin typeface="Bradley Hand ITC" pitchFamily="66" charset="0"/>
              </a:rPr>
              <a:t>icked a </a:t>
            </a:r>
            <a:r>
              <a:rPr lang="en-US" sz="4800" b="1" i="1" u="sng" dirty="0" smtClean="0">
                <a:latin typeface="Bradley Hand ITC" pitchFamily="66" charset="0"/>
              </a:rPr>
              <a:t>p</a:t>
            </a:r>
            <a:r>
              <a:rPr lang="en-US" sz="4800" dirty="0" smtClean="0">
                <a:latin typeface="Bradley Hand ITC" pitchFamily="66" charset="0"/>
              </a:rPr>
              <a:t>eck of </a:t>
            </a:r>
            <a:r>
              <a:rPr lang="en-US" sz="4800" b="1" i="1" u="sng" dirty="0" smtClean="0">
                <a:latin typeface="Bradley Hand ITC" pitchFamily="66" charset="0"/>
              </a:rPr>
              <a:t>p</a:t>
            </a:r>
            <a:r>
              <a:rPr lang="en-US" sz="4800" dirty="0" smtClean="0">
                <a:latin typeface="Bradley Hand ITC" pitchFamily="66" charset="0"/>
              </a:rPr>
              <a:t>ickled </a:t>
            </a:r>
            <a:r>
              <a:rPr lang="en-US" sz="4800" b="1" i="1" u="sng" dirty="0" smtClean="0">
                <a:latin typeface="Bradley Hand ITC" pitchFamily="66" charset="0"/>
              </a:rPr>
              <a:t>p</a:t>
            </a:r>
            <a:r>
              <a:rPr lang="en-US" sz="4800" dirty="0" smtClean="0">
                <a:latin typeface="Bradley Hand ITC" pitchFamily="66" charset="0"/>
              </a:rPr>
              <a:t>eppers.</a:t>
            </a:r>
            <a:endParaRPr lang="en-US" sz="4800" dirty="0" smtClean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CONSONANCE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The </a:t>
            </a:r>
            <a:r>
              <a:rPr lang="en-US" b="1" dirty="0" smtClean="0">
                <a:latin typeface="Bradley Hand ITC" pitchFamily="66" charset="0"/>
              </a:rPr>
              <a:t>repeated </a:t>
            </a:r>
            <a:r>
              <a:rPr lang="en-US" b="1" dirty="0" smtClean="0">
                <a:latin typeface="Bradley Hand ITC" pitchFamily="66" charset="0"/>
              </a:rPr>
              <a:t>CONSONANT sounds </a:t>
            </a:r>
            <a:r>
              <a:rPr lang="en-US" b="1" dirty="0" smtClean="0">
                <a:latin typeface="Bradley Hand ITC" pitchFamily="66" charset="0"/>
              </a:rPr>
              <a:t>can be anywhere in the </a:t>
            </a:r>
            <a:r>
              <a:rPr lang="en-US" b="1" dirty="0" smtClean="0">
                <a:latin typeface="Bradley Hand ITC" pitchFamily="66" charset="0"/>
              </a:rPr>
              <a:t>words.  A consonant is any letter that is NOT A Vowel </a:t>
            </a:r>
            <a:endParaRPr lang="en-US" b="1" dirty="0" smtClean="0">
              <a:latin typeface="Bradley Hand ITC" pitchFamily="66" charset="0"/>
            </a:endParaRPr>
          </a:p>
          <a:p>
            <a:endParaRPr lang="en-US" b="1" dirty="0" smtClean="0">
              <a:latin typeface="Bradley Hand ITC" pitchFamily="66" charset="0"/>
            </a:endParaRPr>
          </a:p>
          <a:p>
            <a:pPr>
              <a:buFont typeface="Monotype Sorts" pitchFamily="2" charset="2"/>
              <a:buChar char=" "/>
            </a:pPr>
            <a:r>
              <a:rPr lang="en-US" b="1" dirty="0" smtClean="0">
                <a:latin typeface="Bradley Hand ITC" pitchFamily="66" charset="0"/>
              </a:rPr>
              <a:t>          “</a:t>
            </a:r>
            <a:r>
              <a:rPr lang="en-US" b="1" i="1" u="sng" dirty="0" smtClean="0">
                <a:latin typeface="Bradley Hand ITC" pitchFamily="66" charset="0"/>
              </a:rPr>
              <a:t>s</a:t>
            </a:r>
            <a:r>
              <a:rPr lang="en-US" b="1" dirty="0" smtClean="0">
                <a:latin typeface="Bradley Hand ITC" pitchFamily="66" charset="0"/>
              </a:rPr>
              <a:t>ilken,</a:t>
            </a:r>
            <a:r>
              <a:rPr lang="en-US" b="1" i="1" u="sng" dirty="0" smtClean="0">
                <a:latin typeface="Bradley Hand ITC" pitchFamily="66" charset="0"/>
              </a:rPr>
              <a:t> s</a:t>
            </a:r>
            <a:r>
              <a:rPr lang="en-US" b="1" dirty="0" smtClean="0">
                <a:latin typeface="Bradley Hand ITC" pitchFamily="66" charset="0"/>
              </a:rPr>
              <a:t>ad, un</a:t>
            </a:r>
            <a:r>
              <a:rPr lang="en-US" b="1" i="1" u="sng" dirty="0" smtClean="0">
                <a:latin typeface="Bradley Hand ITC" pitchFamily="66" charset="0"/>
              </a:rPr>
              <a:t>c</a:t>
            </a:r>
            <a:r>
              <a:rPr lang="en-US" b="1" dirty="0" smtClean="0">
                <a:latin typeface="Bradley Hand ITC" pitchFamily="66" charset="0"/>
              </a:rPr>
              <a:t>ertain, ru</a:t>
            </a:r>
            <a:r>
              <a:rPr lang="en-US" b="1" i="1" u="sng" dirty="0" smtClean="0">
                <a:latin typeface="Bradley Hand ITC" pitchFamily="66" charset="0"/>
              </a:rPr>
              <a:t>s</a:t>
            </a:r>
            <a:r>
              <a:rPr lang="en-US" b="1" dirty="0" smtClean="0">
                <a:latin typeface="Bradley Hand ITC" pitchFamily="66" charset="0"/>
              </a:rPr>
              <a:t>tling . </a:t>
            </a:r>
            <a:r>
              <a:rPr lang="en-US" b="1" dirty="0" smtClean="0">
                <a:latin typeface="Bradley Hand ITC" pitchFamily="66" charset="0"/>
              </a:rPr>
              <a:t>.“</a:t>
            </a:r>
            <a:endParaRPr lang="en-US" b="1" dirty="0" smtClean="0">
              <a:latin typeface="Bradley Hand ITC" pitchFamily="66" charset="0"/>
            </a:endParaRPr>
          </a:p>
        </p:txBody>
      </p:sp>
      <p:graphicFrame>
        <p:nvGraphicFramePr>
          <p:cNvPr id="6146" name="Object 1024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59394" name="Clip" r:id="rId3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ASSONANCE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latin typeface="Bradley Hand ITC" pitchFamily="66" charset="0"/>
              </a:rPr>
              <a:t>Repeated VOWEL sounds in a line or lines of </a:t>
            </a:r>
            <a:r>
              <a:rPr lang="en-US" b="1" dirty="0" smtClean="0">
                <a:latin typeface="Bradley Hand ITC" pitchFamily="66" charset="0"/>
              </a:rPr>
              <a:t>poetry.  Often </a:t>
            </a:r>
            <a:r>
              <a:rPr lang="en-US" b="1" dirty="0" smtClean="0">
                <a:latin typeface="Bradley Hand ITC" pitchFamily="66" charset="0"/>
              </a:rPr>
              <a:t>creates near rhyme</a:t>
            </a:r>
            <a:r>
              <a:rPr lang="en-US" b="1" dirty="0" smtClean="0">
                <a:latin typeface="Bradley Hand ITC" pitchFamily="66" charset="0"/>
              </a:rPr>
              <a:t>.</a:t>
            </a:r>
            <a:endParaRPr lang="en-US" b="1" dirty="0" smtClean="0">
              <a:latin typeface="Bradley Hand ITC" pitchFamily="66" charset="0"/>
            </a:endParaRPr>
          </a:p>
          <a:p>
            <a:pPr>
              <a:buFont typeface="Monotype Sorts" pitchFamily="2" charset="2"/>
              <a:buChar char=" "/>
            </a:pPr>
            <a:endParaRPr lang="en-US" b="1" dirty="0" smtClean="0">
              <a:latin typeface="Bradley Hand ITC" pitchFamily="66" charset="0"/>
            </a:endParaRPr>
          </a:p>
          <a:p>
            <a:pPr algn="ctr">
              <a:buFont typeface="Monotype Sorts" pitchFamily="2" charset="2"/>
              <a:buChar char=" "/>
            </a:pPr>
            <a:r>
              <a:rPr lang="en-US" b="1" dirty="0" smtClean="0">
                <a:latin typeface="Bradley Hand ITC" pitchFamily="66" charset="0"/>
              </a:rPr>
              <a:t>Lake	Fate		Base		Fade</a:t>
            </a:r>
          </a:p>
          <a:p>
            <a:pPr algn="ctr">
              <a:buFont typeface="Monotype Sorts" pitchFamily="2" charset="2"/>
              <a:buChar char=" "/>
            </a:pPr>
            <a:r>
              <a:rPr lang="en-US" b="1" dirty="0" smtClean="0">
                <a:latin typeface="Bradley Hand ITC" pitchFamily="66" charset="0"/>
              </a:rPr>
              <a:t>-All </a:t>
            </a:r>
            <a:r>
              <a:rPr lang="en-US" b="1" dirty="0" smtClean="0">
                <a:latin typeface="Bradley Hand ITC" pitchFamily="66" charset="0"/>
              </a:rPr>
              <a:t>share the long “a” sound</a:t>
            </a:r>
            <a:r>
              <a:rPr lang="en-US" b="1" dirty="0" smtClean="0">
                <a:latin typeface="Bradley Hand ITC" pitchFamily="66" charset="0"/>
              </a:rPr>
              <a:t>.</a:t>
            </a:r>
            <a:endParaRPr lang="en-US" b="1" dirty="0" smtClean="0">
              <a:latin typeface="Bradley Hand ITC" pitchFamily="66" charset="0"/>
            </a:endParaRPr>
          </a:p>
          <a:p>
            <a:pPr algn="ctr">
              <a:buFont typeface="Monotype Sorts" pitchFamily="2" charset="2"/>
              <a:buChar char=" "/>
            </a:pPr>
            <a:endParaRPr lang="en-US" dirty="0" smtClean="0"/>
          </a:p>
        </p:txBody>
      </p:sp>
      <p:graphicFrame>
        <p:nvGraphicFramePr>
          <p:cNvPr id="7170" name="Object 1024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60418" name="Clip" r:id="rId3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ASSONANCE </a:t>
            </a:r>
            <a:r>
              <a:rPr lang="en-US" sz="5400" b="1" dirty="0" smtClean="0">
                <a:latin typeface="Bradley Hand ITC" pitchFamily="66" charset="0"/>
              </a:rPr>
              <a:t>Examples</a:t>
            </a:r>
            <a:endParaRPr lang="en-US" sz="5400" b="1" dirty="0" smtClean="0"/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4343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“</a:t>
            </a:r>
            <a:r>
              <a:rPr lang="en-US" b="1" dirty="0" smtClean="0">
                <a:latin typeface="Bradley Hand ITC" pitchFamily="66" charset="0"/>
              </a:rPr>
              <a:t>Sl</a:t>
            </a:r>
            <a:r>
              <a:rPr lang="en-US" b="1" dirty="0" smtClean="0">
                <a:solidFill>
                  <a:srgbClr val="FF0000"/>
                </a:solidFill>
                <a:latin typeface="Bradley Hand ITC" pitchFamily="66" charset="0"/>
              </a:rPr>
              <a:t>o</a:t>
            </a:r>
            <a:r>
              <a:rPr lang="en-US" b="1" dirty="0" smtClean="0">
                <a:latin typeface="Bradley Hand ITC" pitchFamily="66" charset="0"/>
              </a:rPr>
              <a:t>w the low gradual moan </a:t>
            </a:r>
            <a:endParaRPr lang="en-US" b="1" dirty="0" smtClean="0">
              <a:latin typeface="Bradley Hand ITC" pitchFamily="66" charset="0"/>
            </a:endParaRP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		came </a:t>
            </a:r>
            <a:r>
              <a:rPr lang="en-US" b="1" dirty="0" smtClean="0">
                <a:latin typeface="Bradley Hand ITC" pitchFamily="66" charset="0"/>
              </a:rPr>
              <a:t>in the snowing.”</a:t>
            </a: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				-John </a:t>
            </a:r>
            <a:r>
              <a:rPr lang="en-US" b="1" dirty="0" smtClean="0">
                <a:latin typeface="Bradley Hand ITC" pitchFamily="66" charset="0"/>
              </a:rPr>
              <a:t>Masefield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latin typeface="Bradley Hand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“Shall ever medicine thee </a:t>
            </a:r>
            <a:endParaRPr lang="en-US" b="1" dirty="0" smtClean="0">
              <a:latin typeface="Bradley Hand ITC" pitchFamily="66" charset="0"/>
            </a:endParaRP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		to </a:t>
            </a:r>
            <a:r>
              <a:rPr lang="en-US" b="1" dirty="0" smtClean="0">
                <a:latin typeface="Bradley Hand ITC" pitchFamily="66" charset="0"/>
              </a:rPr>
              <a:t>that sweet sleep.”</a:t>
            </a: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				- </a:t>
            </a:r>
            <a:r>
              <a:rPr lang="en-US" b="1" dirty="0" smtClean="0">
                <a:latin typeface="Bradley Hand ITC" pitchFamily="66" charset="0"/>
              </a:rPr>
              <a:t>William Shakespeare</a:t>
            </a:r>
          </a:p>
        </p:txBody>
      </p:sp>
      <p:graphicFrame>
        <p:nvGraphicFramePr>
          <p:cNvPr id="67585" name="Object 0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67585" name="Clip" r:id="rId3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REFRAIN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28800"/>
            <a:ext cx="76200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 sound, word, phrase or line repeated </a:t>
            </a:r>
            <a:r>
              <a:rPr lang="en-US" b="1" dirty="0" smtClean="0">
                <a:latin typeface="Bradley Hand ITC" pitchFamily="66" charset="0"/>
              </a:rPr>
              <a:t>at</a:t>
            </a:r>
            <a:r>
              <a:rPr lang="en-US" b="1" dirty="0" smtClean="0">
                <a:latin typeface="Bradley Hand ITC" pitchFamily="66" charset="0"/>
              </a:rPr>
              <a:t> </a:t>
            </a:r>
            <a:r>
              <a:rPr lang="en-US" b="1" dirty="0" smtClean="0">
                <a:latin typeface="Bradley Hand ITC" pitchFamily="66" charset="0"/>
              </a:rPr>
              <a:t>regular intervals, especially at the end of each stanza. A song’s refrain may be called the chorus. </a:t>
            </a:r>
            <a:endParaRPr lang="en-US" b="1" dirty="0" smtClean="0">
              <a:latin typeface="Bradley Hand ITC" pitchFamily="66" charset="0"/>
            </a:endParaRPr>
          </a:p>
        </p:txBody>
      </p:sp>
      <p:sp>
        <p:nvSpPr>
          <p:cNvPr id="819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3962400"/>
            <a:ext cx="3810000" cy="1676400"/>
          </a:xfrm>
        </p:spPr>
        <p:txBody>
          <a:bodyPr/>
          <a:lstStyle/>
          <a:p>
            <a:pPr>
              <a:buFont typeface="Monotype Sorts" pitchFamily="2" charset="2"/>
              <a:buChar char=" "/>
            </a:pPr>
            <a:r>
              <a:rPr lang="en-US" b="1" dirty="0" smtClean="0">
                <a:latin typeface="Bradley Hand ITC" pitchFamily="66" charset="0"/>
              </a:rPr>
              <a:t>“Quote </a:t>
            </a:r>
            <a:r>
              <a:rPr lang="en-US" b="1" dirty="0" smtClean="0">
                <a:latin typeface="Bradley Hand ITC" pitchFamily="66" charset="0"/>
              </a:rPr>
              <a:t>the raven, ‘Nevermore.’”</a:t>
            </a:r>
          </a:p>
        </p:txBody>
      </p:sp>
      <p:graphicFrame>
        <p:nvGraphicFramePr>
          <p:cNvPr id="8194" name="Object 0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61442" name="Clip" r:id="rId3" imgW="1579680" imgH="2286720" progId="">
              <p:embed/>
            </p:oleObj>
          </a:graphicData>
        </a:graphic>
      </p:graphicFrame>
      <p:graphicFrame>
        <p:nvGraphicFramePr>
          <p:cNvPr id="8195" name="Object 1"/>
          <p:cNvGraphicFramePr>
            <a:graphicFrameLocks noChangeAspect="1"/>
          </p:cNvGraphicFramePr>
          <p:nvPr/>
        </p:nvGraphicFramePr>
        <p:xfrm>
          <a:off x="2667000" y="4191000"/>
          <a:ext cx="1809750" cy="1749425"/>
        </p:xfrm>
        <a:graphic>
          <a:graphicData uri="http://schemas.openxmlformats.org/presentationml/2006/ole">
            <p:oleObj spid="_x0000_s61443" name="Clip" r:id="rId4" imgW="1810440" imgH="1750320" progId="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7162800" cy="41148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Using the same sentence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pattern for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more than one line of poetry.  The  lines use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different nouns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,  verb,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and/or 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adjectives, but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Bradley Hand ITC" pitchFamily="66" charset="0"/>
              </a:rPr>
              <a:t>have the same structure.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Bradley Hand ITC" pitchFamily="66" charset="0"/>
            </a:endParaRPr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69634" name="Picture 2" descr="http://larrybroughton.net/wp-content/uploads/2011/10/Ben-Franklin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0600"/>
          <a:stretch>
            <a:fillRect/>
          </a:stretch>
        </p:blipFill>
        <p:spPr bwMode="auto">
          <a:xfrm flipH="1">
            <a:off x="7010400" y="2695575"/>
            <a:ext cx="1828800" cy="35528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9200" y="4191000"/>
            <a:ext cx="720078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Bradley Hand ITC" pitchFamily="66" charset="0"/>
              </a:rPr>
              <a:t>“</a:t>
            </a:r>
            <a:r>
              <a:rPr lang="en-US" sz="2800" b="1" i="1" u="sng" dirty="0" smtClean="0">
                <a:latin typeface="Bradley Hand ITC" pitchFamily="66" charset="0"/>
              </a:rPr>
              <a:t>Early to</a:t>
            </a:r>
            <a:r>
              <a:rPr lang="en-US" sz="2800" b="1" i="1" dirty="0" smtClean="0">
                <a:latin typeface="Bradley Hand ITC" pitchFamily="66" charset="0"/>
              </a:rPr>
              <a:t> </a:t>
            </a:r>
            <a:r>
              <a:rPr lang="en-US" sz="2800" b="1" dirty="0" smtClean="0">
                <a:latin typeface="Bradley Hand ITC" pitchFamily="66" charset="0"/>
              </a:rPr>
              <a:t>bed,  </a:t>
            </a:r>
            <a:r>
              <a:rPr lang="en-US" sz="2800" b="1" i="1" u="sng" dirty="0" smtClean="0">
                <a:latin typeface="Bradley Hand ITC" pitchFamily="66" charset="0"/>
              </a:rPr>
              <a:t>early to </a:t>
            </a:r>
            <a:r>
              <a:rPr lang="en-US" sz="2800" b="1" dirty="0" smtClean="0">
                <a:latin typeface="Bradley Hand ITC" pitchFamily="66" charset="0"/>
              </a:rPr>
              <a:t>rise,</a:t>
            </a:r>
          </a:p>
          <a:p>
            <a:r>
              <a:rPr lang="en-US" sz="2800" b="1" dirty="0" smtClean="0">
                <a:latin typeface="Bradley Hand ITC" pitchFamily="66" charset="0"/>
              </a:rPr>
              <a:t>makes a man healthy, wealthy, and</a:t>
            </a:r>
          </a:p>
          <a:p>
            <a:r>
              <a:rPr lang="en-US" sz="2800" b="1" dirty="0" smtClean="0">
                <a:latin typeface="Bradley Hand ITC" pitchFamily="66" charset="0"/>
              </a:rPr>
              <a:t>wise.   </a:t>
            </a:r>
          </a:p>
          <a:p>
            <a:pPr algn="ctr"/>
            <a:r>
              <a:rPr lang="en-US" sz="2800" b="1" dirty="0" smtClean="0">
                <a:latin typeface="Bradley Hand ITC" pitchFamily="66" charset="0"/>
              </a:rPr>
              <a:t>                        -Ben Franklin</a:t>
            </a:r>
          </a:p>
          <a:p>
            <a:endParaRPr lang="en-US" sz="3600" dirty="0" smtClean="0">
              <a:latin typeface="Bradley Hand ITC" pitchFamily="66" charset="0"/>
            </a:endParaRPr>
          </a:p>
        </p:txBody>
      </p:sp>
      <p:graphicFrame>
        <p:nvGraphicFramePr>
          <p:cNvPr id="69635" name="Object 0"/>
          <p:cNvGraphicFramePr>
            <a:graphicFrameLocks noChangeAspect="1"/>
          </p:cNvGraphicFramePr>
          <p:nvPr/>
        </p:nvGraphicFramePr>
        <p:xfrm>
          <a:off x="7848600" y="457200"/>
          <a:ext cx="666750" cy="984250"/>
        </p:xfrm>
        <a:graphic>
          <a:graphicData uri="http://schemas.openxmlformats.org/presentationml/2006/ole">
            <p:oleObj spid="_x0000_s69635" name="Clip" r:id="rId4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REPITITION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the repeating of a word or phrase within a poem or a prose piece to create a sense </a:t>
            </a:r>
            <a:r>
              <a:rPr lang="en-US" b="1" dirty="0" smtClean="0">
                <a:latin typeface="Bradley Hand ITC" pitchFamily="66" charset="0"/>
              </a:rPr>
              <a:t>of rhythm</a:t>
            </a:r>
            <a:r>
              <a:rPr lang="en-US" b="1" dirty="0" smtClean="0">
                <a:latin typeface="Bradley Hand ITC" pitchFamily="66" charset="0"/>
              </a:rPr>
              <a:t>. 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3962400"/>
            <a:ext cx="3810000" cy="1981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“His laugh, his dare, his shrug/ sag ghostlike…”</a:t>
            </a:r>
            <a:endParaRPr lang="en-US" b="1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47800" y="1714519"/>
            <a:ext cx="7239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Abstract language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refers to things that are intangible, that is, which are perceived not through the senses but by the mind, such as: hope, truth, God, education, transportation, war, and love.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Concrete language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identifies things perceived through the senses (touch, smell, sight, hearing, and taste), such as: silky, soft, stench, red, loud, or bitter.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Literal language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means exactly what it says; a rose is the physical flower.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906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LANGUAGE</a:t>
            </a:r>
          </a:p>
        </p:txBody>
      </p:sp>
      <p:graphicFrame>
        <p:nvGraphicFramePr>
          <p:cNvPr id="32770" name="Object 102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32770" name="Clip" r:id="rId3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19200" y="1842031"/>
            <a:ext cx="6858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changes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the literal meaning, to make a meaning fresh or clearer, to express complexity, to capture a physical or sensory effect, or to extend meaning. Figurative language is also called figures of speech. The most common figures of speech are</a:t>
            </a:r>
            <a:r>
              <a:rPr kumimoji="0" lang="en-US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radley Hand ITC" pitchFamily="66" charset="0"/>
                <a:ea typeface="Times New Roman" pitchFamily="18" charset="0"/>
                <a:cs typeface="Times New Roman" pitchFamily="18" charset="0"/>
              </a:rPr>
              <a:t> in the next slides.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adley Hand ITC" pitchFamily="66" charset="0"/>
              <a:cs typeface="Arial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90600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FIGURATIVE   LANGUAGE</a:t>
            </a:r>
          </a:p>
        </p:txBody>
      </p:sp>
      <p:graphicFrame>
        <p:nvGraphicFramePr>
          <p:cNvPr id="35842" name="Object 102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35842" name="Clip" r:id="rId3" imgW="1579680" imgH="2286720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 comparison of two things using “like, as than,” or “resembles.”</a:t>
            </a:r>
          </a:p>
          <a:p>
            <a:endParaRPr lang="en-US" b="1" dirty="0" smtClean="0">
              <a:latin typeface="Bradley Hand ITC" pitchFamily="66" charset="0"/>
            </a:endParaRP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“She is </a:t>
            </a:r>
            <a:r>
              <a:rPr lang="en-US" b="1" dirty="0" smtClean="0">
                <a:solidFill>
                  <a:srgbClr val="C00000"/>
                </a:solidFill>
                <a:latin typeface="Bradley Hand ITC" pitchFamily="66" charset="0"/>
              </a:rPr>
              <a:t>as</a:t>
            </a:r>
            <a:r>
              <a:rPr lang="en-US" b="1" dirty="0" smtClean="0">
                <a:latin typeface="Bradley Hand ITC" pitchFamily="66" charset="0"/>
              </a:rPr>
              <a:t> </a:t>
            </a:r>
            <a:r>
              <a:rPr lang="en-US" b="1" u="sng" dirty="0" smtClean="0">
                <a:latin typeface="Bradley Hand ITC" pitchFamily="66" charset="0"/>
              </a:rPr>
              <a:t>beautiful</a:t>
            </a:r>
            <a:r>
              <a:rPr lang="en-US" b="1" dirty="0" smtClean="0">
                <a:latin typeface="Bradley Hand ITC" pitchFamily="66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Bradley Hand ITC" pitchFamily="66" charset="0"/>
              </a:rPr>
              <a:t>as</a:t>
            </a:r>
            <a:r>
              <a:rPr lang="en-US" b="1" dirty="0" smtClean="0">
                <a:latin typeface="Bradley Hand ITC" pitchFamily="66" charset="0"/>
              </a:rPr>
              <a:t> </a:t>
            </a:r>
            <a:r>
              <a:rPr lang="en-US" b="1" u="sng" dirty="0" smtClean="0">
                <a:latin typeface="Bradley Hand ITC" pitchFamily="66" charset="0"/>
              </a:rPr>
              <a:t>a sunrise</a:t>
            </a:r>
            <a:r>
              <a:rPr lang="en-US" b="1" dirty="0" smtClean="0">
                <a:latin typeface="Bradley Hand ITC" pitchFamily="66" charset="0"/>
              </a:rPr>
              <a:t>.”</a:t>
            </a:r>
          </a:p>
        </p:txBody>
      </p:sp>
      <p:graphicFrame>
        <p:nvGraphicFramePr>
          <p:cNvPr id="17410" name="Object 102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17410" name="Clip" r:id="rId3" imgW="1579680" imgH="2286720" progId="">
              <p:embed/>
            </p:oleObj>
          </a:graphicData>
        </a:graphic>
      </p:graphicFrame>
      <p:pic>
        <p:nvPicPr>
          <p:cNvPr id="17414" name="Picture 6" descr="http://us.123rf.com/400wm/400/400/diter/diter0904/diter090400014/4710869-portrait-of-a-beautiful-girl-on-the-sunrise-backgrou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1676400" cy="2511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METAPHOR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772400" cy="3200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 direct comparison of two very different  things without using “like” or “as”.</a:t>
            </a:r>
          </a:p>
          <a:p>
            <a:pPr>
              <a:buNone/>
            </a:pPr>
            <a:endParaRPr lang="en-US" dirty="0" smtClean="0">
              <a:latin typeface="Bradley Hand ITC" pitchFamily="66" charset="0"/>
            </a:endParaRPr>
          </a:p>
          <a:p>
            <a:pPr>
              <a:buNone/>
            </a:pPr>
            <a:r>
              <a:rPr lang="en-US" b="1" dirty="0" smtClean="0">
                <a:latin typeface="Bradley Hand ITC" pitchFamily="66" charset="0"/>
              </a:rPr>
              <a:t>My heart is broken.</a:t>
            </a:r>
          </a:p>
          <a:p>
            <a:pPr>
              <a:buNone/>
            </a:pPr>
            <a:r>
              <a:rPr lang="en-US" sz="1800" b="1" dirty="0" smtClean="0">
                <a:latin typeface="Bradley Hand ITC" pitchFamily="66" charset="0"/>
              </a:rPr>
              <a:t>The heart is a metaphor for feelings.</a:t>
            </a:r>
          </a:p>
        </p:txBody>
      </p:sp>
      <p:graphicFrame>
        <p:nvGraphicFramePr>
          <p:cNvPr id="18434" name="Object 0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18434" name="Clip" r:id="rId3" imgW="1579680" imgH="2286720" progId="">
              <p:embed/>
            </p:oleObj>
          </a:graphicData>
        </a:graphic>
      </p:graphicFrame>
      <p:pic>
        <p:nvPicPr>
          <p:cNvPr id="2" name="Picture 4" descr="http://0.tqn.com/d/grammar/1/G/F/M/-/-/blackboard_metapho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124200"/>
            <a:ext cx="3505200" cy="2300288"/>
          </a:xfrm>
          <a:prstGeom prst="rect">
            <a:avLst/>
          </a:prstGeom>
          <a:noFill/>
        </p:spPr>
      </p:pic>
      <p:pic>
        <p:nvPicPr>
          <p:cNvPr id="18440" name="Picture 8" descr="http://breakuphelpline.com/wp-content/uploads/2012/03/symptoms-of-a-broken-heart-58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419600"/>
            <a:ext cx="2688336" cy="1828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5410200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radley Hand ITC" pitchFamily="66" charset="0"/>
              </a:rPr>
              <a:t>.</a:t>
            </a: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HYPERBOLE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An exaggeration, often used for emphasis.</a:t>
            </a: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1506" name="Clip" r:id="rId3" imgW="1579680" imgH="2286720" progId="">
              <p:embed/>
            </p:oleObj>
          </a:graphicData>
        </a:graphic>
      </p:graphicFrame>
      <p:pic>
        <p:nvPicPr>
          <p:cNvPr id="5" name="Picture 4" descr="hyperbol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6E5ED"/>
              </a:clrFrom>
              <a:clrTo>
                <a:srgbClr val="E6E5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2438400"/>
            <a:ext cx="5029200" cy="37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UNDERSTATEMENT</a:t>
            </a:r>
            <a:endParaRPr lang="en-US" dirty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An expression of less strength than what would be accurate or expected.</a:t>
            </a:r>
          </a:p>
          <a:p>
            <a:endParaRPr lang="en-US" dirty="0" smtClean="0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2530" name="Clip" r:id="rId3" imgW="1579680" imgH="2286720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1371600" y="38862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Bradley Hand ITC" pitchFamily="66" charset="0"/>
              </a:rPr>
              <a:t>"It's just a flesh wound." </a:t>
            </a:r>
          </a:p>
          <a:p>
            <a:pPr algn="r"/>
            <a:r>
              <a:rPr lang="en-US" dirty="0" smtClean="0">
                <a:latin typeface="Bradley Hand ITC" pitchFamily="66" charset="0"/>
              </a:rPr>
              <a:t>- The Black Knight</a:t>
            </a:r>
          </a:p>
          <a:p>
            <a:endParaRPr lang="en-US" dirty="0" smtClean="0">
              <a:latin typeface="Bradley Hand ITC" pitchFamily="66" charset="0"/>
            </a:endParaRPr>
          </a:p>
          <a:p>
            <a:r>
              <a:rPr lang="en-US" sz="1800" dirty="0" smtClean="0">
                <a:latin typeface="Bradley Hand ITC" pitchFamily="66" charset="0"/>
              </a:rPr>
              <a:t>(after having both arms cut off, </a:t>
            </a:r>
          </a:p>
          <a:p>
            <a:r>
              <a:rPr lang="en-US" sz="1800" dirty="0" smtClean="0">
                <a:latin typeface="Bradley Hand ITC" pitchFamily="66" charset="0"/>
              </a:rPr>
              <a:t>in </a:t>
            </a:r>
            <a:r>
              <a:rPr lang="en-US" sz="1800" i="1" dirty="0" smtClean="0">
                <a:latin typeface="Bradley Hand ITC" pitchFamily="66" charset="0"/>
              </a:rPr>
              <a:t>Monty Python and the Holy Grail</a:t>
            </a:r>
            <a:r>
              <a:rPr lang="en-US" sz="1800" dirty="0" smtClean="0">
                <a:latin typeface="Bradley Hand ITC" pitchFamily="66" charset="0"/>
              </a:rPr>
              <a:t>)</a:t>
            </a:r>
            <a:endParaRPr lang="en-US" sz="1800" dirty="0">
              <a:latin typeface="Bradley Hand ITC" pitchFamily="66" charset="0"/>
            </a:endParaRPr>
          </a:p>
        </p:txBody>
      </p:sp>
      <p:pic>
        <p:nvPicPr>
          <p:cNvPr id="22534" name="Picture 6" descr="understate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048000"/>
            <a:ext cx="2057400" cy="2964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IDIOM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 smtClean="0">
                <a:latin typeface="Bradley Hand ITC" pitchFamily="66" charset="0"/>
              </a:rPr>
              <a:t>An expression where the literal meaning of the words is not the meaning of the expression.  It means something other than what it actually says.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latin typeface="Bradley Hand ITC" pitchFamily="66" charset="0"/>
              </a:rPr>
              <a:t>Ex.  “It’s raining cats and dogs.”</a:t>
            </a:r>
          </a:p>
        </p:txBody>
      </p:sp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8001000" y="381000"/>
          <a:ext cx="666750" cy="984250"/>
        </p:xfrm>
        <a:graphic>
          <a:graphicData uri="http://schemas.openxmlformats.org/presentationml/2006/ole">
            <p:oleObj spid="_x0000_s23554" name="Clip" r:id="rId3" imgW="1579680" imgH="2286720" progId="">
              <p:embed/>
            </p:oleObj>
          </a:graphicData>
        </a:graphic>
      </p:graphicFrame>
      <p:pic>
        <p:nvPicPr>
          <p:cNvPr id="2" name="Picture 4" descr="http://2.bp.blogspot.com/-UjZYJlQcZ04/TdG2f_mN2PI/AAAAAAAAAgc/0nSTp6EaTm0/s1600/catsanddog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581400"/>
            <a:ext cx="1905000" cy="2765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otebook">
  <a:themeElements>
    <a:clrScheme name="Notebook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Notebook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otebook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tebook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Designs\NOTEBOOK.POT</Template>
  <TotalTime>8523</TotalTime>
  <Words>1034</Words>
  <Application>Microsoft Office PowerPoint</Application>
  <PresentationFormat>On-screen Show (4:3)</PresentationFormat>
  <Paragraphs>160</Paragraphs>
  <Slides>29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Notebook</vt:lpstr>
      <vt:lpstr>Clip</vt:lpstr>
      <vt:lpstr>FIGURATIVE LANGUAGE</vt:lpstr>
      <vt:lpstr>POETRY</vt:lpstr>
      <vt:lpstr>Slide 3</vt:lpstr>
      <vt:lpstr>Slide 4</vt:lpstr>
      <vt:lpstr>SIMILE</vt:lpstr>
      <vt:lpstr>METAPHOR</vt:lpstr>
      <vt:lpstr>HYPERBOLE</vt:lpstr>
      <vt:lpstr>UNDERSTATEMENT</vt:lpstr>
      <vt:lpstr>IDIOM</vt:lpstr>
      <vt:lpstr>PERSONIFICATION</vt:lpstr>
      <vt:lpstr>SYMBOLISM</vt:lpstr>
      <vt:lpstr>ALLUSION</vt:lpstr>
      <vt:lpstr>IMAGERY</vt:lpstr>
      <vt:lpstr>IRONY</vt:lpstr>
      <vt:lpstr>PARADOX</vt:lpstr>
      <vt:lpstr>OXYMORON</vt:lpstr>
      <vt:lpstr>Slide 17</vt:lpstr>
      <vt:lpstr>APOSTROPHE</vt:lpstr>
      <vt:lpstr>METONYMY</vt:lpstr>
      <vt:lpstr>REVIEW</vt:lpstr>
      <vt:lpstr>SOUND DEVICES</vt:lpstr>
      <vt:lpstr>ONOMATOPOEIA</vt:lpstr>
      <vt:lpstr>ALLITERATION</vt:lpstr>
      <vt:lpstr>CONSONANCE</vt:lpstr>
      <vt:lpstr>ASSONANCE</vt:lpstr>
      <vt:lpstr>ASSONANCE Examples</vt:lpstr>
      <vt:lpstr>REFRAIN</vt:lpstr>
      <vt:lpstr>PARALLEL STRUCTURE</vt:lpstr>
      <vt:lpstr>REPITITION</vt:lpstr>
    </vt:vector>
  </TitlesOfParts>
  <Company>Home 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POETRY</dc:title>
  <dc:creator>Lynn Dieter</dc:creator>
  <cp:lastModifiedBy>lorettem</cp:lastModifiedBy>
  <cp:revision>104</cp:revision>
  <dcterms:created xsi:type="dcterms:W3CDTF">2001-11-01T00:04:02Z</dcterms:created>
  <dcterms:modified xsi:type="dcterms:W3CDTF">2012-10-10T02:01:01Z</dcterms:modified>
</cp:coreProperties>
</file>